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694"/>
  </p:normalViewPr>
  <p:slideViewPr>
    <p:cSldViewPr showGuides="1">
      <p:cViewPr varScale="1">
        <p:scale>
          <a:sx n="62" d="100"/>
          <a:sy n="62" d="100"/>
        </p:scale>
        <p:origin x="68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F7B49D1-94BF-446B-B3A7-FDC6A4E2AE50}"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200402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F7B49D1-94BF-446B-B3A7-FDC6A4E2AE50}"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350446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F7B49D1-94BF-446B-B3A7-FDC6A4E2AE50}"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125882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F7B49D1-94BF-446B-B3A7-FDC6A4E2AE50}"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38039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F7B49D1-94BF-446B-B3A7-FDC6A4E2AE50}"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402908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F7B49D1-94BF-446B-B3A7-FDC6A4E2AE50}" type="datetimeFigureOut">
              <a:rPr lang="it-IT" smtClean="0"/>
              <a:t>08/05/2024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50774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F7B49D1-94BF-446B-B3A7-FDC6A4E2AE50}" type="datetimeFigureOut">
              <a:rPr lang="it-IT" smtClean="0"/>
              <a:t>08/05/2024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124106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F7B49D1-94BF-446B-B3A7-FDC6A4E2AE50}" type="datetimeFigureOut">
              <a:rPr lang="it-IT" smtClean="0"/>
              <a:t>08/05/2024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206971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F7B49D1-94BF-446B-B3A7-FDC6A4E2AE50}" type="datetimeFigureOut">
              <a:rPr lang="it-IT" smtClean="0"/>
              <a:t>08/05/2024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412535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F7B49D1-94BF-446B-B3A7-FDC6A4E2AE50}" type="datetimeFigureOut">
              <a:rPr lang="it-IT" smtClean="0"/>
              <a:t>08/05/2024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15192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F7B49D1-94BF-446B-B3A7-FDC6A4E2AE50}" type="datetimeFigureOut">
              <a:rPr lang="it-IT" smtClean="0"/>
              <a:t>08/05/2024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21115F1-509B-4C7B-A7ED-A4C7EDB6EE2C}" type="slidenum">
              <a:rPr lang="it-IT" smtClean="0"/>
              <a:t>‹N›</a:t>
            </a:fld>
            <a:endParaRPr lang="it-IT"/>
          </a:p>
        </p:txBody>
      </p:sp>
    </p:spTree>
    <p:extLst>
      <p:ext uri="{BB962C8B-B14F-4D97-AF65-F5344CB8AC3E}">
        <p14:creationId xmlns:p14="http://schemas.microsoft.com/office/powerpoint/2010/main" val="279300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B49D1-94BF-446B-B3A7-FDC6A4E2AE50}" type="datetimeFigureOut">
              <a:rPr lang="it-IT" smtClean="0"/>
              <a:t>08/05/2024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115F1-509B-4C7B-A7ED-A4C7EDB6EE2C}" type="slidenum">
              <a:rPr lang="it-IT" smtClean="0"/>
              <a:t>‹N›</a:t>
            </a:fld>
            <a:endParaRPr lang="it-IT"/>
          </a:p>
        </p:txBody>
      </p:sp>
    </p:spTree>
    <p:extLst>
      <p:ext uri="{BB962C8B-B14F-4D97-AF65-F5344CB8AC3E}">
        <p14:creationId xmlns:p14="http://schemas.microsoft.com/office/powerpoint/2010/main" val="27819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con%20bob.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98192"/>
            <a:ext cx="9143999" cy="6461615"/>
          </a:xfrm>
          <a:prstGeom prst="rect">
            <a:avLst/>
          </a:prstGeom>
        </p:spPr>
      </p:pic>
      <p:sp>
        <p:nvSpPr>
          <p:cNvPr id="5" name="CasellaDiTesto 4"/>
          <p:cNvSpPr txBox="1"/>
          <p:nvPr/>
        </p:nvSpPr>
        <p:spPr>
          <a:xfrm>
            <a:off x="1835696" y="3140968"/>
            <a:ext cx="6696744" cy="615553"/>
          </a:xfrm>
          <a:prstGeom prst="rect">
            <a:avLst/>
          </a:prstGeom>
          <a:noFill/>
        </p:spPr>
        <p:txBody>
          <a:bodyPr wrap="square" rtlCol="0">
            <a:spAutoFit/>
          </a:bodyPr>
          <a:lstStyle/>
          <a:p>
            <a:pPr algn="r"/>
            <a:r>
              <a:rPr lang="it-IT" b="1" dirty="0">
                <a:latin typeface="Gotham" panose="02000504050000020004" pitchFamily="2" charset="0"/>
              </a:rPr>
              <a:t>PARCHEGGI INTERRATI – CONSORZIO QUARTIERE AFFARI</a:t>
            </a:r>
          </a:p>
          <a:p>
            <a:pPr algn="r"/>
            <a:r>
              <a:rPr lang="it-IT" sz="1600" b="1" dirty="0">
                <a:latin typeface="Gotham" panose="02000504050000020004" pitchFamily="2" charset="0"/>
              </a:rPr>
              <a:t>Relazione Gestione 01.01.2023 – 31.12.2023</a:t>
            </a:r>
          </a:p>
        </p:txBody>
      </p:sp>
    </p:spTree>
    <p:extLst>
      <p:ext uri="{BB962C8B-B14F-4D97-AF65-F5344CB8AC3E}">
        <p14:creationId xmlns:p14="http://schemas.microsoft.com/office/powerpoint/2010/main" val="350725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dirty="0">
                <a:latin typeface="Gotham" panose="02000504050000020004" pitchFamily="2" charset="0"/>
              </a:rPr>
              <a:t>Premessa</a:t>
            </a:r>
          </a:p>
        </p:txBody>
      </p:sp>
      <p:sp>
        <p:nvSpPr>
          <p:cNvPr id="6" name="CasellaDiTesto 5"/>
          <p:cNvSpPr txBox="1"/>
          <p:nvPr/>
        </p:nvSpPr>
        <p:spPr>
          <a:xfrm>
            <a:off x="971600" y="1196752"/>
            <a:ext cx="7200800" cy="1754326"/>
          </a:xfrm>
          <a:prstGeom prst="rect">
            <a:avLst/>
          </a:prstGeom>
          <a:noFill/>
        </p:spPr>
        <p:txBody>
          <a:bodyPr wrap="square" rtlCol="0">
            <a:spAutoFit/>
          </a:bodyPr>
          <a:lstStyle/>
          <a:p>
            <a:pPr algn="just"/>
            <a:r>
              <a:rPr lang="it-IT" sz="1200" dirty="0">
                <a:latin typeface="Gotham" panose="02000504050000020004" pitchFamily="2" charset="0"/>
              </a:rPr>
              <a:t>Il presente documento è redatto al fine di rendicontare la Comodante Consorzio Quartiere Affari relativamente alla Gestione dei parcheggi interrati di via della Unione Europea e di piazza N. Bobbio, di proprietà della stessa.</a:t>
            </a:r>
          </a:p>
          <a:p>
            <a:pPr algn="just"/>
            <a:endParaRPr lang="it-IT" sz="1200" dirty="0">
              <a:latin typeface="Gotham" panose="02000504050000020004" pitchFamily="2" charset="0"/>
            </a:endParaRPr>
          </a:p>
          <a:p>
            <a:pPr algn="just"/>
            <a:r>
              <a:rPr lang="it-IT" sz="1200" dirty="0">
                <a:latin typeface="Gotham" panose="02000504050000020004" pitchFamily="2" charset="0"/>
              </a:rPr>
              <a:t>Di seguito l’indice:</a:t>
            </a:r>
          </a:p>
          <a:p>
            <a:pPr algn="just"/>
            <a:endParaRPr lang="it-IT" sz="1200" dirty="0">
              <a:latin typeface="Gotham" panose="02000504050000020004" pitchFamily="2" charset="0"/>
            </a:endParaRPr>
          </a:p>
          <a:p>
            <a:pPr marL="228600" indent="-228600" algn="just">
              <a:buAutoNum type="arabicPeriod"/>
            </a:pPr>
            <a:r>
              <a:rPr lang="it-IT" sz="1200" dirty="0">
                <a:latin typeface="Gotham" panose="02000504050000020004" pitchFamily="2" charset="0"/>
              </a:rPr>
              <a:t>Rendiconto economico;</a:t>
            </a:r>
          </a:p>
          <a:p>
            <a:pPr marL="228600" indent="-228600" algn="just">
              <a:buAutoNum type="arabicPeriod"/>
            </a:pPr>
            <a:r>
              <a:rPr lang="it-IT" sz="1200" dirty="0">
                <a:latin typeface="Gotham" panose="02000504050000020004" pitchFamily="2" charset="0"/>
              </a:rPr>
              <a:t>Ripartizione risultato economico;</a:t>
            </a:r>
          </a:p>
          <a:p>
            <a:pPr marL="228600" indent="-228600" algn="just">
              <a:buAutoNum type="arabicPeriod"/>
            </a:pPr>
            <a:r>
              <a:rPr lang="it-IT" sz="1200" dirty="0">
                <a:latin typeface="Gotham" panose="02000504050000020004" pitchFamily="2" charset="0"/>
              </a:rPr>
              <a:t>Elenco manutenzioni;</a:t>
            </a:r>
          </a:p>
          <a:p>
            <a:pPr marL="228600" indent="-228600" algn="just">
              <a:buAutoNum type="arabicPeriod"/>
            </a:pPr>
            <a:r>
              <a:rPr lang="it-IT" sz="1200" dirty="0">
                <a:latin typeface="Gotham" panose="02000504050000020004" pitchFamily="2" charset="0"/>
              </a:rPr>
              <a:t>Elenco fatture. </a:t>
            </a:r>
          </a:p>
        </p:txBody>
      </p:sp>
    </p:spTree>
    <p:extLst>
      <p:ext uri="{BB962C8B-B14F-4D97-AF65-F5344CB8AC3E}">
        <p14:creationId xmlns:p14="http://schemas.microsoft.com/office/powerpoint/2010/main" val="145605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dirty="0">
                <a:latin typeface="Gotham" panose="02000504050000020004" pitchFamily="2" charset="0"/>
              </a:rPr>
              <a:t>1. Rendiconto economico – via della Unione Europea</a:t>
            </a:r>
          </a:p>
        </p:txBody>
      </p:sp>
      <p:pic>
        <p:nvPicPr>
          <p:cNvPr id="6" name="Immagine 5">
            <a:extLst>
              <a:ext uri="{FF2B5EF4-FFF2-40B4-BE49-F238E27FC236}">
                <a16:creationId xmlns:a16="http://schemas.microsoft.com/office/drawing/2014/main" id="{418F26BB-2BC7-E85C-BB83-5C8CBDF6C43C}"/>
              </a:ext>
            </a:extLst>
          </p:cNvPr>
          <p:cNvPicPr>
            <a:picLocks noChangeAspect="1"/>
          </p:cNvPicPr>
          <p:nvPr/>
        </p:nvPicPr>
        <p:blipFill>
          <a:blip r:embed="rId3"/>
          <a:stretch>
            <a:fillRect/>
          </a:stretch>
        </p:blipFill>
        <p:spPr>
          <a:xfrm>
            <a:off x="323528" y="1297828"/>
            <a:ext cx="8424936" cy="4262343"/>
          </a:xfrm>
          <a:prstGeom prst="rect">
            <a:avLst/>
          </a:prstGeom>
        </p:spPr>
      </p:pic>
    </p:spTree>
    <p:extLst>
      <p:ext uri="{BB962C8B-B14F-4D97-AF65-F5344CB8AC3E}">
        <p14:creationId xmlns:p14="http://schemas.microsoft.com/office/powerpoint/2010/main" val="322643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a:latin typeface="Gotham" panose="02000504050000020004" pitchFamily="2" charset="0"/>
              </a:rPr>
              <a:t>1. Rendiconto economico – piazza N. Bobbio</a:t>
            </a:r>
            <a:endParaRPr lang="it-IT" b="1" dirty="0">
              <a:latin typeface="Gotham" panose="02000504050000020004" pitchFamily="2" charset="0"/>
            </a:endParaRPr>
          </a:p>
        </p:txBody>
      </p:sp>
      <p:pic>
        <p:nvPicPr>
          <p:cNvPr id="3" name="Immagine 2">
            <a:extLst>
              <a:ext uri="{FF2B5EF4-FFF2-40B4-BE49-F238E27FC236}">
                <a16:creationId xmlns:a16="http://schemas.microsoft.com/office/drawing/2014/main" id="{84007432-BE49-5BE6-C129-E3B9348E1B34}"/>
              </a:ext>
            </a:extLst>
          </p:cNvPr>
          <p:cNvPicPr>
            <a:picLocks noChangeAspect="1"/>
          </p:cNvPicPr>
          <p:nvPr/>
        </p:nvPicPr>
        <p:blipFill>
          <a:blip r:embed="rId4"/>
          <a:stretch>
            <a:fillRect/>
          </a:stretch>
        </p:blipFill>
        <p:spPr>
          <a:xfrm>
            <a:off x="323528" y="1340768"/>
            <a:ext cx="8424936" cy="4176463"/>
          </a:xfrm>
          <a:prstGeom prst="rect">
            <a:avLst/>
          </a:prstGeom>
        </p:spPr>
      </p:pic>
    </p:spTree>
    <p:extLst>
      <p:ext uri="{BB962C8B-B14F-4D97-AF65-F5344CB8AC3E}">
        <p14:creationId xmlns:p14="http://schemas.microsoft.com/office/powerpoint/2010/main" val="76426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a:latin typeface="Gotham" panose="02000504050000020004" pitchFamily="2" charset="0"/>
              </a:rPr>
              <a:t>1. Rendiconto economico – risultato economico</a:t>
            </a:r>
            <a:endParaRPr lang="it-IT" b="1" dirty="0">
              <a:latin typeface="Gotham" panose="02000504050000020004" pitchFamily="2" charset="0"/>
            </a:endParaRPr>
          </a:p>
        </p:txBody>
      </p:sp>
      <p:sp>
        <p:nvSpPr>
          <p:cNvPr id="2" name="CasellaDiTesto 1">
            <a:extLst>
              <a:ext uri="{FF2B5EF4-FFF2-40B4-BE49-F238E27FC236}">
                <a16:creationId xmlns:a16="http://schemas.microsoft.com/office/drawing/2014/main" id="{F5511060-193B-F96F-9ACC-135ACC1FC702}"/>
              </a:ext>
            </a:extLst>
          </p:cNvPr>
          <p:cNvSpPr txBox="1"/>
          <p:nvPr/>
        </p:nvSpPr>
        <p:spPr>
          <a:xfrm>
            <a:off x="971600" y="1196752"/>
            <a:ext cx="7200800" cy="1938992"/>
          </a:xfrm>
          <a:prstGeom prst="rect">
            <a:avLst/>
          </a:prstGeom>
          <a:noFill/>
        </p:spPr>
        <p:txBody>
          <a:bodyPr wrap="square" rtlCol="0">
            <a:spAutoFit/>
          </a:bodyPr>
          <a:lstStyle/>
          <a:p>
            <a:pPr algn="just"/>
            <a:r>
              <a:rPr lang="it-IT" sz="1000" dirty="0">
                <a:latin typeface="Arial" panose="020B0604020202020204" pitchFamily="34" charset="0"/>
                <a:cs typeface="Arial" panose="020B0604020202020204" pitchFamily="34" charset="0"/>
              </a:rPr>
              <a:t>Il risultato economico (delta costi/ricavi) è così riassumibile</a:t>
            </a:r>
            <a:r>
              <a:rPr lang="it-IT" sz="1200" dirty="0">
                <a:latin typeface="Gotham" panose="02000504050000020004" pitchFamily="2" charset="0"/>
              </a:rPr>
              <a:t>:</a:t>
            </a: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r>
              <a:rPr lang="it-IT" sz="1000" dirty="0">
                <a:latin typeface="Arial" panose="020B0604020202020204" pitchFamily="34" charset="0"/>
                <a:cs typeface="Arial" panose="020B0604020202020204" pitchFamily="34" charset="0"/>
              </a:rPr>
              <a:t>Ottenuto tramite i seguenti ricavi:</a:t>
            </a: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p:txBody>
      </p:sp>
      <p:pic>
        <p:nvPicPr>
          <p:cNvPr id="8" name="Immagine 7">
            <a:extLst>
              <a:ext uri="{FF2B5EF4-FFF2-40B4-BE49-F238E27FC236}">
                <a16:creationId xmlns:a16="http://schemas.microsoft.com/office/drawing/2014/main" id="{53A4120A-55EA-6271-C5D4-CE178A4DF694}"/>
              </a:ext>
            </a:extLst>
          </p:cNvPr>
          <p:cNvPicPr>
            <a:picLocks noChangeAspect="1"/>
          </p:cNvPicPr>
          <p:nvPr/>
        </p:nvPicPr>
        <p:blipFill>
          <a:blip r:embed="rId3"/>
          <a:stretch>
            <a:fillRect/>
          </a:stretch>
        </p:blipFill>
        <p:spPr>
          <a:xfrm>
            <a:off x="5076056" y="1268760"/>
            <a:ext cx="3384376" cy="810673"/>
          </a:xfrm>
          <a:prstGeom prst="rect">
            <a:avLst/>
          </a:prstGeom>
        </p:spPr>
      </p:pic>
      <p:pic>
        <p:nvPicPr>
          <p:cNvPr id="12" name="Immagine 11">
            <a:extLst>
              <a:ext uri="{FF2B5EF4-FFF2-40B4-BE49-F238E27FC236}">
                <a16:creationId xmlns:a16="http://schemas.microsoft.com/office/drawing/2014/main" id="{21A7A5DE-F646-D3DE-8CB9-D58084634631}"/>
              </a:ext>
            </a:extLst>
          </p:cNvPr>
          <p:cNvPicPr>
            <a:picLocks noChangeAspect="1"/>
          </p:cNvPicPr>
          <p:nvPr/>
        </p:nvPicPr>
        <p:blipFill>
          <a:blip r:embed="rId4"/>
          <a:stretch>
            <a:fillRect/>
          </a:stretch>
        </p:blipFill>
        <p:spPr>
          <a:xfrm>
            <a:off x="5076056" y="2214157"/>
            <a:ext cx="3456384" cy="3159060"/>
          </a:xfrm>
          <a:prstGeom prst="rect">
            <a:avLst/>
          </a:prstGeom>
        </p:spPr>
      </p:pic>
    </p:spTree>
    <p:extLst>
      <p:ext uri="{BB962C8B-B14F-4D97-AF65-F5344CB8AC3E}">
        <p14:creationId xmlns:p14="http://schemas.microsoft.com/office/powerpoint/2010/main" val="72052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dirty="0">
                <a:latin typeface="Gotham" panose="02000504050000020004" pitchFamily="2" charset="0"/>
              </a:rPr>
              <a:t>2. Riparto risultato economico</a:t>
            </a:r>
          </a:p>
        </p:txBody>
      </p:sp>
      <p:sp>
        <p:nvSpPr>
          <p:cNvPr id="9" name="CasellaDiTesto 8">
            <a:extLst>
              <a:ext uri="{FF2B5EF4-FFF2-40B4-BE49-F238E27FC236}">
                <a16:creationId xmlns:a16="http://schemas.microsoft.com/office/drawing/2014/main" id="{D6D87B4E-CB4B-4A9D-2516-E12143A5A5CC}"/>
              </a:ext>
            </a:extLst>
          </p:cNvPr>
          <p:cNvSpPr txBox="1"/>
          <p:nvPr/>
        </p:nvSpPr>
        <p:spPr>
          <a:xfrm>
            <a:off x="683568" y="1196752"/>
            <a:ext cx="7920880" cy="738664"/>
          </a:xfrm>
          <a:prstGeom prst="rect">
            <a:avLst/>
          </a:prstGeom>
          <a:noFill/>
        </p:spPr>
        <p:txBody>
          <a:bodyPr wrap="square" rtlCol="0">
            <a:spAutoFit/>
          </a:bodyPr>
          <a:lstStyle/>
          <a:p>
            <a:pPr algn="just"/>
            <a:r>
              <a:rPr lang="it-IT" sz="1000" dirty="0">
                <a:latin typeface="Arial" panose="020B0604020202020204" pitchFamily="34" charset="0"/>
                <a:cs typeface="Arial" panose="020B0604020202020204" pitchFamily="34" charset="0"/>
              </a:rPr>
              <a:t>Così come da art. 6.3 del comodato modale in essere si provvederà a conguagliare tramite emissione di note di credito il risultato economico tra i soggetti, Società del Terziario, sottoscrittori di abbonamenti mensili, </a:t>
            </a:r>
            <a:r>
              <a:rPr lang="it-IT" sz="1200" dirty="0">
                <a:latin typeface="Arial" panose="020B0604020202020204" pitchFamily="34" charset="0"/>
                <a:cs typeface="Arial" panose="020B0604020202020204" pitchFamily="34" charset="0"/>
              </a:rPr>
              <a:t>ottenendo</a:t>
            </a:r>
            <a:r>
              <a:rPr lang="it-IT" sz="1000" dirty="0">
                <a:latin typeface="Arial" panose="020B0604020202020204" pitchFamily="34" charset="0"/>
                <a:cs typeface="Arial" panose="020B0604020202020204" pitchFamily="34" charset="0"/>
              </a:rPr>
              <a:t> il pareggio gestionale atteso. Tali note di credito sono già contabilizzate nei prospetti riportati nella pagine precedenti.</a:t>
            </a:r>
          </a:p>
          <a:p>
            <a:pPr algn="just"/>
            <a:r>
              <a:rPr lang="it-IT" sz="1000" dirty="0">
                <a:latin typeface="Arial" panose="020B0604020202020204" pitchFamily="34" charset="0"/>
                <a:cs typeface="Arial" panose="020B0604020202020204" pitchFamily="34" charset="0"/>
              </a:rPr>
              <a:t>Si riporta dettaglio.</a:t>
            </a:r>
          </a:p>
        </p:txBody>
      </p:sp>
      <p:pic>
        <p:nvPicPr>
          <p:cNvPr id="10" name="Immagine 9">
            <a:extLst>
              <a:ext uri="{FF2B5EF4-FFF2-40B4-BE49-F238E27FC236}">
                <a16:creationId xmlns:a16="http://schemas.microsoft.com/office/drawing/2014/main" id="{93EED2A3-70BF-620A-A9EF-C7E8D8C75A9C}"/>
              </a:ext>
            </a:extLst>
          </p:cNvPr>
          <p:cNvPicPr>
            <a:picLocks noChangeAspect="1"/>
          </p:cNvPicPr>
          <p:nvPr/>
        </p:nvPicPr>
        <p:blipFill>
          <a:blip r:embed="rId3"/>
          <a:stretch>
            <a:fillRect/>
          </a:stretch>
        </p:blipFill>
        <p:spPr>
          <a:xfrm>
            <a:off x="683568" y="2132856"/>
            <a:ext cx="7920880" cy="3096344"/>
          </a:xfrm>
          <a:prstGeom prst="rect">
            <a:avLst/>
          </a:prstGeom>
        </p:spPr>
      </p:pic>
    </p:spTree>
    <p:extLst>
      <p:ext uri="{BB962C8B-B14F-4D97-AF65-F5344CB8AC3E}">
        <p14:creationId xmlns:p14="http://schemas.microsoft.com/office/powerpoint/2010/main" val="225749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dirty="0">
                <a:latin typeface="Gotham" panose="02000504050000020004" pitchFamily="2" charset="0"/>
              </a:rPr>
              <a:t>3. Manutenzioni</a:t>
            </a:r>
          </a:p>
        </p:txBody>
      </p:sp>
      <p:sp>
        <p:nvSpPr>
          <p:cNvPr id="9" name="CasellaDiTesto 8">
            <a:extLst>
              <a:ext uri="{FF2B5EF4-FFF2-40B4-BE49-F238E27FC236}">
                <a16:creationId xmlns:a16="http://schemas.microsoft.com/office/drawing/2014/main" id="{D6D87B4E-CB4B-4A9D-2516-E12143A5A5CC}"/>
              </a:ext>
            </a:extLst>
          </p:cNvPr>
          <p:cNvSpPr txBox="1"/>
          <p:nvPr/>
        </p:nvSpPr>
        <p:spPr>
          <a:xfrm>
            <a:off x="971600" y="1196752"/>
            <a:ext cx="7488832" cy="4031873"/>
          </a:xfrm>
          <a:prstGeom prst="rect">
            <a:avLst/>
          </a:prstGeom>
          <a:noFill/>
        </p:spPr>
        <p:txBody>
          <a:bodyPr wrap="square" rtlCol="0">
            <a:spAutoFit/>
          </a:bodyPr>
          <a:lstStyle/>
          <a:p>
            <a:pPr algn="just"/>
            <a:r>
              <a:rPr lang="it-IT" sz="1000" dirty="0">
                <a:latin typeface="Arial" panose="020B0604020202020204" pitchFamily="34" charset="0"/>
                <a:cs typeface="Arial" panose="020B0604020202020204" pitchFamily="34" charset="0"/>
              </a:rPr>
              <a:t>Si riporta di seguito l’elenco dei più significativi interventi manutentivi oltre capitolato che si sono resi necessari.</a:t>
            </a:r>
          </a:p>
          <a:p>
            <a:pPr algn="just"/>
            <a:endParaRPr lang="it-IT" sz="1000" dirty="0">
              <a:latin typeface="Arial" panose="020B0604020202020204" pitchFamily="34" charset="0"/>
              <a:cs typeface="Arial" panose="020B0604020202020204" pitchFamily="34" charset="0"/>
            </a:endParaRPr>
          </a:p>
          <a:p>
            <a:pPr algn="just"/>
            <a:endParaRPr lang="it-IT" sz="1000" dirty="0">
              <a:latin typeface="Arial" panose="020B0604020202020204" pitchFamily="34" charset="0"/>
              <a:cs typeface="Arial" panose="020B0604020202020204" pitchFamily="34"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endParaRPr lang="it-IT" sz="1200" dirty="0">
              <a:latin typeface="Gotham" panose="02000504050000020004" pitchFamily="2" charset="0"/>
            </a:endParaRPr>
          </a:p>
          <a:p>
            <a:pPr algn="just"/>
            <a:r>
              <a:rPr lang="it-IT" sz="1000" dirty="0">
                <a:latin typeface="Arial" panose="020B0604020202020204" pitchFamily="34" charset="0"/>
                <a:cs typeface="Arial" panose="020B0604020202020204" pitchFamily="34" charset="0"/>
              </a:rPr>
              <a:t>A livello impiantistico si rilevano criticità in particolare per quanto riguarda:</a:t>
            </a:r>
          </a:p>
          <a:p>
            <a:pPr marL="171450" indent="-171450" algn="just">
              <a:buFontTx/>
              <a:buChar char="-"/>
            </a:pPr>
            <a:r>
              <a:rPr lang="it-IT" sz="1000" u="sng" dirty="0">
                <a:latin typeface="Arial" panose="020B0604020202020204" pitchFamily="34" charset="0"/>
                <a:cs typeface="Arial" panose="020B0604020202020204" pitchFamily="34" charset="0"/>
              </a:rPr>
              <a:t>Impianto di rilevazione accessi</a:t>
            </a:r>
            <a:r>
              <a:rPr lang="it-IT" sz="1000" dirty="0">
                <a:latin typeface="Arial" panose="020B0604020202020204" pitchFamily="34" charset="0"/>
                <a:cs typeface="Arial" panose="020B0604020202020204" pitchFamily="34" charset="0"/>
              </a:rPr>
              <a:t>: obsoleto e, specie per il parcheggio di Via della Unione Europea, divenuti di difficile reperimento i ricambi. Un nuovo impianto, se opportunamente progettato e realizzato, consentirebbe risparmi dal punti di vista dei costi di gestione. </a:t>
            </a:r>
          </a:p>
          <a:p>
            <a:pPr marL="171450" indent="-171450" algn="just">
              <a:buFontTx/>
              <a:buChar char="-"/>
            </a:pPr>
            <a:endParaRPr lang="it-IT" sz="1000" dirty="0">
              <a:latin typeface="Arial" panose="020B0604020202020204" pitchFamily="34" charset="0"/>
              <a:cs typeface="Arial" panose="020B0604020202020204" pitchFamily="34" charset="0"/>
            </a:endParaRPr>
          </a:p>
          <a:p>
            <a:pPr algn="just"/>
            <a:r>
              <a:rPr lang="it-IT" sz="1000" dirty="0">
                <a:latin typeface="Arial" panose="020B0604020202020204" pitchFamily="34" charset="0"/>
                <a:cs typeface="Arial" panose="020B0604020202020204" pitchFamily="34" charset="0"/>
              </a:rPr>
              <a:t>Si ribadisce inoltre il fatto che l’affidamento di un contratto di gestione di durata almeno triennale consentirebbe la realizzazione di interventi di efficientamento da parte del soggetto Gestore quali quelli di cui sopra in un piano di ammortamento coordinato con la durata del contratto stesso, con conseguenti risparmi sulle tariffe applicate</a:t>
            </a:r>
            <a:r>
              <a:rPr lang="it-IT" sz="1200" dirty="0">
                <a:latin typeface="Gotham" panose="02000504050000020004" pitchFamily="2" charset="0"/>
              </a:rPr>
              <a:t>.</a:t>
            </a:r>
          </a:p>
        </p:txBody>
      </p:sp>
      <p:pic>
        <p:nvPicPr>
          <p:cNvPr id="8" name="Immagine 7">
            <a:extLst>
              <a:ext uri="{FF2B5EF4-FFF2-40B4-BE49-F238E27FC236}">
                <a16:creationId xmlns:a16="http://schemas.microsoft.com/office/drawing/2014/main" id="{B6F49C4F-0B25-2FD3-F9F6-AE09EEEE8380}"/>
              </a:ext>
            </a:extLst>
          </p:cNvPr>
          <p:cNvPicPr>
            <a:picLocks noChangeAspect="1"/>
          </p:cNvPicPr>
          <p:nvPr/>
        </p:nvPicPr>
        <p:blipFill>
          <a:blip r:embed="rId3"/>
          <a:stretch>
            <a:fillRect/>
          </a:stretch>
        </p:blipFill>
        <p:spPr>
          <a:xfrm>
            <a:off x="1043608" y="1628801"/>
            <a:ext cx="6984776" cy="2304256"/>
          </a:xfrm>
          <a:prstGeom prst="rect">
            <a:avLst/>
          </a:prstGeom>
        </p:spPr>
      </p:pic>
    </p:spTree>
    <p:extLst>
      <p:ext uri="{BB962C8B-B14F-4D97-AF65-F5344CB8AC3E}">
        <p14:creationId xmlns:p14="http://schemas.microsoft.com/office/powerpoint/2010/main" val="29598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5" name="CasellaDiTesto 4"/>
          <p:cNvSpPr txBox="1"/>
          <p:nvPr/>
        </p:nvSpPr>
        <p:spPr>
          <a:xfrm>
            <a:off x="971600" y="692696"/>
            <a:ext cx="5184576" cy="369332"/>
          </a:xfrm>
          <a:prstGeom prst="rect">
            <a:avLst/>
          </a:prstGeom>
          <a:noFill/>
        </p:spPr>
        <p:txBody>
          <a:bodyPr wrap="square" rtlCol="0">
            <a:spAutoFit/>
          </a:bodyPr>
          <a:lstStyle/>
          <a:p>
            <a:r>
              <a:rPr lang="it-IT" b="1" dirty="0">
                <a:latin typeface="Gotham" panose="02000504050000020004" pitchFamily="2" charset="0"/>
              </a:rPr>
              <a:t>4. Elenco fatture</a:t>
            </a:r>
          </a:p>
        </p:txBody>
      </p:sp>
      <p:sp>
        <p:nvSpPr>
          <p:cNvPr id="9" name="CasellaDiTesto 8">
            <a:extLst>
              <a:ext uri="{FF2B5EF4-FFF2-40B4-BE49-F238E27FC236}">
                <a16:creationId xmlns:a16="http://schemas.microsoft.com/office/drawing/2014/main" id="{D6D87B4E-CB4B-4A9D-2516-E12143A5A5CC}"/>
              </a:ext>
            </a:extLst>
          </p:cNvPr>
          <p:cNvSpPr txBox="1"/>
          <p:nvPr/>
        </p:nvSpPr>
        <p:spPr>
          <a:xfrm>
            <a:off x="971600" y="1196752"/>
            <a:ext cx="7488832" cy="646331"/>
          </a:xfrm>
          <a:prstGeom prst="rect">
            <a:avLst/>
          </a:prstGeom>
          <a:noFill/>
        </p:spPr>
        <p:txBody>
          <a:bodyPr wrap="square" rtlCol="0">
            <a:spAutoFit/>
          </a:bodyPr>
          <a:lstStyle/>
          <a:p>
            <a:pPr algn="just"/>
            <a:r>
              <a:rPr lang="it-IT" sz="1200" dirty="0">
                <a:latin typeface="Gotham" panose="02000504050000020004" pitchFamily="2" charset="0"/>
              </a:rPr>
              <a:t>Si riporta in allegato l’elenco delle fatture ricevute di competenza dell’esercizio 2022, queste componenti i due rendiconti gestionali riportati.</a:t>
            </a:r>
          </a:p>
          <a:p>
            <a:pPr algn="just"/>
            <a:endParaRPr lang="it-IT" sz="1200" dirty="0">
              <a:latin typeface="Gotham" panose="02000504050000020004" pitchFamily="2" charset="0"/>
            </a:endParaRPr>
          </a:p>
        </p:txBody>
      </p:sp>
    </p:spTree>
    <p:extLst>
      <p:ext uri="{BB962C8B-B14F-4D97-AF65-F5344CB8AC3E}">
        <p14:creationId xmlns:p14="http://schemas.microsoft.com/office/powerpoint/2010/main" val="9750161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333</Words>
  <Application>Microsoft Office PowerPoint</Application>
  <PresentationFormat>Presentazione su schermo (4:3)</PresentationFormat>
  <Paragraphs>47</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Gotham</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ODOSGROUP - Marika Leonardi</dc:creator>
  <cp:lastModifiedBy>ODOSGROUP - Mauro Bodo</cp:lastModifiedBy>
  <cp:revision>14</cp:revision>
  <dcterms:created xsi:type="dcterms:W3CDTF">2018-11-13T08:16:28Z</dcterms:created>
  <dcterms:modified xsi:type="dcterms:W3CDTF">2024-05-08T07:24:58Z</dcterms:modified>
</cp:coreProperties>
</file>